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</p:sldMasterIdLst>
  <p:sldIdLst>
    <p:sldId id="257" r:id="rId4"/>
    <p:sldId id="26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  <a:prstGeom prst="rect">
            <a:avLst/>
          </a:prstGeo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  <a:prstGeom prst="rect">
            <a:avLst/>
          </a:prstGeo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CC31E60A-1051-472D-81B0-7EE3398DFC88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txBody>
          <a:bodyPr/>
          <a:lstStyle/>
          <a:p>
            <a:fld id="{B0FC3F00-9B0E-42EE-A0BF-430E5C4CC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QuestionShape"/>
          <p:cNvSpPr/>
          <p:nvPr userDrawn="1"/>
        </p:nvSpPr>
        <p:spPr>
          <a:xfrm>
            <a:off x="127000" y="127000"/>
            <a:ext cx="8890000" cy="28575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lvl="0">
              <a:spcBef>
                <a:spcPct val="0"/>
              </a:spcBef>
              <a:buNone/>
            </a:pPr>
            <a:r>
              <a:rPr kumimoji="0" lang="en-US" sz="40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iRespond Question Master</a:t>
            </a:r>
            <a:endParaRPr kumimoji="0" lang="en-US" sz="40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AShape"/>
          <p:cNvSpPr/>
          <p:nvPr userDrawn="1"/>
        </p:nvSpPr>
        <p:spPr>
          <a:xfrm>
            <a:off x="127000" y="3111500"/>
            <a:ext cx="8890000" cy="71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l" defTabSz="914400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US" sz="2600" smtClean="0">
                <a:solidFill>
                  <a:schemeClr val="tx1"/>
                </a:solidFill>
              </a:rPr>
              <a:t>A.) Response A</a:t>
            </a:r>
            <a:endParaRPr kumimoji="0" lang="en-US" sz="2600">
              <a:solidFill>
                <a:schemeClr val="tx1"/>
              </a:solidFill>
            </a:endParaRPr>
          </a:p>
        </p:txBody>
      </p:sp>
      <p:sp>
        <p:nvSpPr>
          <p:cNvPr id="5" name="BShape"/>
          <p:cNvSpPr/>
          <p:nvPr userDrawn="1"/>
        </p:nvSpPr>
        <p:spPr>
          <a:xfrm>
            <a:off x="127000" y="3835400"/>
            <a:ext cx="8890000" cy="71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l" defTabSz="914400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US" sz="2600" smtClean="0">
                <a:solidFill>
                  <a:schemeClr val="tx1"/>
                </a:solidFill>
              </a:rPr>
              <a:t>B.) Response B</a:t>
            </a:r>
            <a:endParaRPr kumimoji="0" lang="en-US" sz="2600">
              <a:solidFill>
                <a:schemeClr val="tx1"/>
              </a:solidFill>
            </a:endParaRPr>
          </a:p>
        </p:txBody>
      </p:sp>
      <p:sp>
        <p:nvSpPr>
          <p:cNvPr id="6" name="CShape"/>
          <p:cNvSpPr/>
          <p:nvPr userDrawn="1"/>
        </p:nvSpPr>
        <p:spPr>
          <a:xfrm>
            <a:off x="127000" y="4559300"/>
            <a:ext cx="8890000" cy="71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l" defTabSz="914400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US" sz="2600" smtClean="0">
                <a:solidFill>
                  <a:schemeClr val="tx1"/>
                </a:solidFill>
              </a:rPr>
              <a:t>C.) Response C</a:t>
            </a:r>
            <a:endParaRPr kumimoji="0" lang="en-US" sz="2600">
              <a:solidFill>
                <a:schemeClr val="tx1"/>
              </a:solidFill>
            </a:endParaRPr>
          </a:p>
        </p:txBody>
      </p:sp>
      <p:sp>
        <p:nvSpPr>
          <p:cNvPr id="7" name="DShape"/>
          <p:cNvSpPr/>
          <p:nvPr userDrawn="1"/>
        </p:nvSpPr>
        <p:spPr>
          <a:xfrm>
            <a:off x="127000" y="5283200"/>
            <a:ext cx="8890000" cy="71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l" defTabSz="914400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US" sz="2600" smtClean="0">
                <a:solidFill>
                  <a:schemeClr val="tx1"/>
                </a:solidFill>
              </a:rPr>
              <a:t>D.) Response D</a:t>
            </a:r>
            <a:endParaRPr kumimoji="0" lang="en-US" sz="2600">
              <a:solidFill>
                <a:schemeClr val="tx1"/>
              </a:solidFill>
            </a:endParaRPr>
          </a:p>
        </p:txBody>
      </p:sp>
      <p:sp>
        <p:nvSpPr>
          <p:cNvPr id="10" name="EShape"/>
          <p:cNvSpPr/>
          <p:nvPr userDrawn="1"/>
        </p:nvSpPr>
        <p:spPr>
          <a:xfrm>
            <a:off x="127000" y="6007100"/>
            <a:ext cx="8890000" cy="711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l" defTabSz="914400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US" sz="2600" smtClean="0">
                <a:solidFill>
                  <a:schemeClr val="tx1"/>
                </a:solidFill>
              </a:rPr>
              <a:t>E.) Response E</a:t>
            </a:r>
            <a:endParaRPr kumimoji="0" lang="en-US" sz="2600">
              <a:solidFill>
                <a:schemeClr val="tx1"/>
              </a:solidFill>
            </a:endParaRPr>
          </a:p>
        </p:txBody>
      </p:sp>
      <p:sp>
        <p:nvSpPr>
          <p:cNvPr id="11" name="Percent"/>
          <p:cNvSpPr/>
          <p:nvPr userDrawn="1"/>
        </p:nvSpPr>
        <p:spPr>
          <a:xfrm>
            <a:off x="6350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rgbClr val="000000"/>
                </a:solidFill>
              </a:rPr>
              <a:t>Percent Complete 100%</a:t>
            </a: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" name="Timer"/>
          <p:cNvSpPr/>
          <p:nvPr userDrawn="1"/>
        </p:nvSpPr>
        <p:spPr>
          <a:xfrm>
            <a:off x="254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rgbClr val="000000"/>
                </a:solidFill>
              </a:rPr>
              <a:t>00:30</a:t>
            </a:r>
            <a:endParaRPr lang="en-US" sz="14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GraphShape" hidden="1"/>
          <p:cNvSpPr/>
          <p:nvPr userDrawn="1"/>
        </p:nvSpPr>
        <p:spPr>
          <a:xfrm>
            <a:off x="127000" y="254000"/>
            <a:ext cx="1270000" cy="1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iRespond Graph</a:t>
            </a:r>
            <a:endParaRPr lang="en-US"/>
          </a:p>
        </p:txBody>
      </p:sp>
      <p:grpSp>
        <p:nvGrpSpPr>
          <p:cNvPr id="39" name="CorrectBarGroup"/>
          <p:cNvGrpSpPr/>
          <p:nvPr userDrawn="1"/>
        </p:nvGrpSpPr>
        <p:grpSpPr>
          <a:xfrm>
            <a:off x="1270000" y="3175000"/>
            <a:ext cx="2667000" cy="2540000"/>
            <a:chOff x="1270000" y="3175000"/>
            <a:chExt cx="2667000" cy="2540000"/>
          </a:xfrm>
        </p:grpSpPr>
        <p:sp>
          <p:nvSpPr>
            <p:cNvPr id="5" name="CorrectBar0"/>
            <p:cNvSpPr/>
            <p:nvPr userDrawn="1"/>
          </p:nvSpPr>
          <p:spPr>
            <a:xfrm>
              <a:off x="1270000" y="3175000"/>
              <a:ext cx="1079500" cy="2540000"/>
            </a:xfrm>
            <a:prstGeom prst="rect">
              <a:avLst/>
            </a:prstGeom>
            <a:solidFill>
              <a:srgbClr val="22FF22"/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orrectBar1"/>
            <p:cNvSpPr/>
            <p:nvPr userDrawn="1"/>
          </p:nvSpPr>
          <p:spPr>
            <a:xfrm>
              <a:off x="2857500" y="4445000"/>
              <a:ext cx="1079500" cy="1270000"/>
            </a:xfrm>
            <a:prstGeom prst="rect">
              <a:avLst/>
            </a:prstGeom>
            <a:solidFill>
              <a:srgbClr val="22FF22"/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PercentLabelGroup"/>
          <p:cNvGrpSpPr/>
          <p:nvPr userDrawn="1"/>
        </p:nvGrpSpPr>
        <p:grpSpPr>
          <a:xfrm>
            <a:off x="1270000" y="1270000"/>
            <a:ext cx="7429500" cy="317500"/>
            <a:chOff x="1270000" y="1270000"/>
            <a:chExt cx="7429500" cy="317500"/>
          </a:xfrm>
        </p:grpSpPr>
        <p:sp>
          <p:nvSpPr>
            <p:cNvPr id="4" name="PercentLabel0"/>
            <p:cNvSpPr/>
            <p:nvPr userDrawn="1"/>
          </p:nvSpPr>
          <p:spPr>
            <a:xfrm>
              <a:off x="127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67%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7" name="PercentLabel1"/>
            <p:cNvSpPr/>
            <p:nvPr userDrawn="1"/>
          </p:nvSpPr>
          <p:spPr>
            <a:xfrm>
              <a:off x="2857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33%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12" name="PercentLabel2"/>
            <p:cNvSpPr/>
            <p:nvPr userDrawn="1"/>
          </p:nvSpPr>
          <p:spPr>
            <a:xfrm>
              <a:off x="4445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100%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17" name="PercentLabel3"/>
            <p:cNvSpPr/>
            <p:nvPr userDrawn="1"/>
          </p:nvSpPr>
          <p:spPr>
            <a:xfrm>
              <a:off x="6032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100%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20" name="PercentLabel4"/>
            <p:cNvSpPr/>
            <p:nvPr userDrawn="1"/>
          </p:nvSpPr>
          <p:spPr>
            <a:xfrm>
              <a:off x="762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67%</a:t>
              </a:r>
              <a:endParaRPr lang="en-US" sz="2800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IncorrectBarGroup"/>
          <p:cNvGrpSpPr/>
          <p:nvPr userDrawn="1"/>
        </p:nvGrpSpPr>
        <p:grpSpPr>
          <a:xfrm>
            <a:off x="4445000" y="1905000"/>
            <a:ext cx="4254500" cy="3810000"/>
            <a:chOff x="4445000" y="1905000"/>
            <a:chExt cx="4254500" cy="3810000"/>
          </a:xfrm>
        </p:grpSpPr>
        <p:sp>
          <p:nvSpPr>
            <p:cNvPr id="15" name="IncorrectBar2"/>
            <p:cNvSpPr/>
            <p:nvPr userDrawn="1"/>
          </p:nvSpPr>
          <p:spPr>
            <a:xfrm>
              <a:off x="44450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ncorrectBar3"/>
            <p:cNvSpPr/>
            <p:nvPr userDrawn="1"/>
          </p:nvSpPr>
          <p:spPr>
            <a:xfrm>
              <a:off x="60325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ncorrectBar4"/>
            <p:cNvSpPr/>
            <p:nvPr userDrawn="1"/>
          </p:nvSpPr>
          <p:spPr>
            <a:xfrm>
              <a:off x="7620000" y="3175000"/>
              <a:ext cx="1079500" cy="254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XLabelGroup"/>
          <p:cNvGrpSpPr/>
          <p:nvPr userDrawn="1"/>
        </p:nvGrpSpPr>
        <p:grpSpPr>
          <a:xfrm>
            <a:off x="1270000" y="5842000"/>
            <a:ext cx="7429500" cy="317500"/>
            <a:chOff x="1270000" y="5842000"/>
            <a:chExt cx="7429500" cy="317500"/>
          </a:xfrm>
        </p:grpSpPr>
        <p:sp>
          <p:nvSpPr>
            <p:cNvPr id="6" name="XValueLabel0"/>
            <p:cNvSpPr/>
            <p:nvPr userDrawn="1"/>
          </p:nvSpPr>
          <p:spPr>
            <a:xfrm>
              <a:off x="127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A*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11" name="XValueLabel1"/>
            <p:cNvSpPr/>
            <p:nvPr userDrawn="1"/>
          </p:nvSpPr>
          <p:spPr>
            <a:xfrm>
              <a:off x="2857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B*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16" name="XValueLabel2"/>
            <p:cNvSpPr/>
            <p:nvPr userDrawn="1"/>
          </p:nvSpPr>
          <p:spPr>
            <a:xfrm>
              <a:off x="4445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C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19" name="XValueLabel3"/>
            <p:cNvSpPr/>
            <p:nvPr userDrawn="1"/>
          </p:nvSpPr>
          <p:spPr>
            <a:xfrm>
              <a:off x="6032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D</a:t>
              </a:r>
              <a:endParaRPr lang="en-US" sz="2800">
                <a:solidFill>
                  <a:srgbClr val="000000"/>
                </a:solidFill>
              </a:endParaRPr>
            </a:p>
          </p:txBody>
        </p:sp>
        <p:sp>
          <p:nvSpPr>
            <p:cNvPr id="24" name="XValueLabel4"/>
            <p:cNvSpPr/>
            <p:nvPr userDrawn="1"/>
          </p:nvSpPr>
          <p:spPr>
            <a:xfrm>
              <a:off x="762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000000"/>
                  </a:solidFill>
                </a:rPr>
                <a:t>E</a:t>
              </a:r>
              <a:endParaRPr lang="en-US" sz="2800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AxisLineGroup"/>
          <p:cNvGrpSpPr/>
          <p:nvPr userDrawn="1"/>
        </p:nvGrpSpPr>
        <p:grpSpPr>
          <a:xfrm>
            <a:off x="889000" y="1587500"/>
            <a:ext cx="8001000" cy="4127500"/>
            <a:chOff x="889000" y="1587500"/>
            <a:chExt cx="8001000" cy="4127500"/>
          </a:xfrm>
        </p:grpSpPr>
        <p:cxnSp>
          <p:nvCxnSpPr>
            <p:cNvPr id="25" name="XAxisLine"/>
            <p:cNvCxnSpPr/>
            <p:nvPr userDrawn="1"/>
          </p:nvCxnSpPr>
          <p:spPr>
            <a:xfrm>
              <a:off x="889000" y="5715000"/>
              <a:ext cx="8001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YAxisLine"/>
            <p:cNvCxnSpPr/>
            <p:nvPr userDrawn="1"/>
          </p:nvCxnSpPr>
          <p:spPr>
            <a:xfrm>
              <a:off x="1016000" y="1587500"/>
              <a:ext cx="0" cy="412750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YAxisTick0"/>
            <p:cNvCxnSpPr/>
            <p:nvPr userDrawn="1"/>
          </p:nvCxnSpPr>
          <p:spPr>
            <a:xfrm>
              <a:off x="889000" y="571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YAxisTick1"/>
            <p:cNvCxnSpPr/>
            <p:nvPr userDrawn="1"/>
          </p:nvCxnSpPr>
          <p:spPr>
            <a:xfrm>
              <a:off x="889000" y="444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YAxisTick2"/>
            <p:cNvCxnSpPr/>
            <p:nvPr userDrawn="1"/>
          </p:nvCxnSpPr>
          <p:spPr>
            <a:xfrm>
              <a:off x="889000" y="317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YAxisTick3"/>
            <p:cNvCxnSpPr/>
            <p:nvPr userDrawn="1"/>
          </p:nvCxnSpPr>
          <p:spPr>
            <a:xfrm>
              <a:off x="889000" y="190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YLabelGroup"/>
          <p:cNvGrpSpPr/>
          <p:nvPr userDrawn="1"/>
        </p:nvGrpSpPr>
        <p:grpSpPr>
          <a:xfrm>
            <a:off x="254000" y="1841500"/>
            <a:ext cx="762000" cy="3937000"/>
            <a:chOff x="254000" y="1841500"/>
            <a:chExt cx="762000" cy="3937000"/>
          </a:xfrm>
        </p:grpSpPr>
        <p:sp>
          <p:nvSpPr>
            <p:cNvPr id="28" name="YValueLabel0"/>
            <p:cNvSpPr/>
            <p:nvPr userDrawn="1"/>
          </p:nvSpPr>
          <p:spPr>
            <a:xfrm>
              <a:off x="254000" y="565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</a:rPr>
                <a:t>0</a:t>
              </a:r>
              <a:endParaRPr lang="en-US" sz="2000">
                <a:solidFill>
                  <a:srgbClr val="000000"/>
                </a:solidFill>
              </a:endParaRPr>
            </a:p>
          </p:txBody>
        </p:sp>
        <p:sp>
          <p:nvSpPr>
            <p:cNvPr id="30" name="YValueLabel1"/>
            <p:cNvSpPr/>
            <p:nvPr userDrawn="1"/>
          </p:nvSpPr>
          <p:spPr>
            <a:xfrm>
              <a:off x="254000" y="438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</a:rPr>
                <a:t>1</a:t>
              </a:r>
              <a:endParaRPr lang="en-US" sz="2000">
                <a:solidFill>
                  <a:srgbClr val="000000"/>
                </a:solidFill>
              </a:endParaRPr>
            </a:p>
          </p:txBody>
        </p:sp>
        <p:sp>
          <p:nvSpPr>
            <p:cNvPr id="32" name="YValueLabel2"/>
            <p:cNvSpPr/>
            <p:nvPr userDrawn="1"/>
          </p:nvSpPr>
          <p:spPr>
            <a:xfrm>
              <a:off x="254000" y="311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</a:rPr>
                <a:t>2</a:t>
              </a:r>
              <a:endParaRPr lang="en-US" sz="2000">
                <a:solidFill>
                  <a:srgbClr val="000000"/>
                </a:solidFill>
              </a:endParaRPr>
            </a:p>
          </p:txBody>
        </p:sp>
        <p:sp>
          <p:nvSpPr>
            <p:cNvPr id="34" name="YValueLabel3"/>
            <p:cNvSpPr/>
            <p:nvPr userDrawn="1"/>
          </p:nvSpPr>
          <p:spPr>
            <a:xfrm>
              <a:off x="254000" y="184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</a:rPr>
                <a:t>3</a:t>
              </a:r>
              <a:endParaRPr lang="en-US" sz="2000">
                <a:solidFill>
                  <a:srgbClr val="000000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10/18/2013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57200"/>
            <a:ext cx="8026400" cy="6019800"/>
          </a:xfrm>
          <a:prstGeom prst="rect">
            <a:avLst/>
          </a:prstGeom>
        </p:spPr>
      </p:pic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838200" y="304800"/>
            <a:ext cx="7391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b="1" dirty="0" smtClean="0">
                <a:effectLst>
                  <a:outerShdw blurRad="38100" dist="38100" dir="2700000" algn="tl">
                    <a:srgbClr val="FFC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Leadership and Management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35E23-E024-4956-BCF9-989B36F0D3B8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8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FDE11CC-74D3-4B5D-AB80-C82FB87ACD32}" type="slidenum">
              <a:rPr lang="en-US" sz="1200" smtClean="0">
                <a:solidFill>
                  <a:schemeClr val="tx2"/>
                </a:solidFill>
              </a:rPr>
              <a:pPr eaLnBrk="1" hangingPunct="1"/>
              <a:t>10</a:t>
            </a:fld>
            <a:endParaRPr lang="en-US" sz="1200" smtClean="0">
              <a:solidFill>
                <a:schemeClr val="tx2"/>
              </a:solidFill>
            </a:endParaRP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1066800" y="1905000"/>
            <a:ext cx="6630987" cy="1077218"/>
          </a:xfrm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200" dirty="0" smtClean="0"/>
              <a:t>Why do managers and leaders need effective human relations skills?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455613" y="3429000"/>
            <a:ext cx="8077200" cy="2086725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None/>
            </a:pPr>
            <a:r>
              <a:rPr lang="en-US" sz="2400" b="1" dirty="0">
                <a:solidFill>
                  <a:srgbClr val="3399FF"/>
                </a:solidFill>
              </a:rPr>
              <a:t>Answer</a:t>
            </a:r>
          </a:p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Char char="l"/>
            </a:pPr>
            <a:r>
              <a:rPr lang="en-US" sz="2400" b="1" dirty="0">
                <a:cs typeface="Times New Roman" pitchFamily="18" charset="0"/>
              </a:rPr>
              <a:t>Managers and leaders need effective human relations skills because their success depends on their ability to get along well with all of the people with whom they work</a:t>
            </a:r>
            <a:r>
              <a:rPr lang="en-US" sz="2400" b="1" dirty="0" smtClean="0">
                <a:cs typeface="Times New Roman" pitchFamily="18" charset="0"/>
              </a:rPr>
              <a:t>.</a:t>
            </a:r>
          </a:p>
          <a:p>
            <a:pPr>
              <a:spcBef>
                <a:spcPct val="20000"/>
              </a:spcBef>
              <a:buClr>
                <a:srgbClr val="EC0000"/>
              </a:buClr>
            </a:pPr>
            <a:endParaRPr lang="en-US" sz="2400" dirty="0">
              <a:cs typeface="Times New Roman" pitchFamily="18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455613" y="6096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Checkpoint &gt;&gt;</a:t>
            </a:r>
          </a:p>
        </p:txBody>
      </p:sp>
    </p:spTree>
    <p:extLst>
      <p:ext uri="{BB962C8B-B14F-4D97-AF65-F5344CB8AC3E}">
        <p14:creationId xmlns:p14="http://schemas.microsoft.com/office/powerpoint/2010/main" val="335232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 bldLvl="5" autoUpdateAnimBg="0"/>
      <p:bldP spid="3482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INFLUENCING PEOPLE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7772400" cy="4419600"/>
          </a:xfrm>
        </p:spPr>
        <p:txBody>
          <a:bodyPr>
            <a:normAutofit/>
          </a:bodyPr>
          <a:lstStyle/>
          <a:p>
            <a:pPr marL="114300" indent="0" eaLnBrk="1" hangingPunct="1">
              <a:lnSpc>
                <a:spcPct val="90000"/>
              </a:lnSpc>
              <a:buNone/>
            </a:pPr>
            <a:r>
              <a:rPr lang="en-US" sz="2400" b="1" dirty="0" smtClean="0"/>
              <a:t>Kinds of influence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Position influence-ability to get others to accomplish tasks because of position the leader holds.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Reward influence-leader’s ability to give or withhold rewards.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Expert influence-having special expertise in an area.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Identity influence-personal trust and respect members have for the leader.</a:t>
            </a:r>
          </a:p>
          <a:p>
            <a:pPr marL="114300" indent="0" eaLnBrk="1" hangingPunct="1">
              <a:lnSpc>
                <a:spcPct val="90000"/>
              </a:lnSpc>
              <a:buNone/>
            </a:pPr>
            <a:r>
              <a:rPr lang="en-US" sz="2400" b="1" dirty="0" smtClean="0"/>
              <a:t>Informal influence </a:t>
            </a:r>
            <a:r>
              <a:rPr lang="en-US" sz="2400" dirty="0" smtClean="0"/>
              <a:t>- when one or two people emerge as leaders to help get the group focused and organized.</a:t>
            </a:r>
          </a:p>
          <a:p>
            <a:pPr marL="114300" indent="0" eaLnBrk="1" hangingPunct="1">
              <a:lnSpc>
                <a:spcPct val="90000"/>
              </a:lnSpc>
              <a:buNone/>
            </a:pPr>
            <a:r>
              <a:rPr lang="en-US" sz="2400" b="1" dirty="0" smtClean="0"/>
              <a:t>Formal influence</a:t>
            </a:r>
            <a:r>
              <a:rPr lang="en-US" sz="2400" dirty="0" smtClean="0"/>
              <a:t> - election of officers</a:t>
            </a:r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EC29F10-D228-446E-83A8-3FE050271454}" type="slidenum">
              <a:rPr lang="en-US" sz="1200" smtClean="0">
                <a:solidFill>
                  <a:schemeClr val="tx2"/>
                </a:solidFill>
              </a:rPr>
              <a:pPr eaLnBrk="1" hangingPunct="1"/>
              <a:t>11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4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994C770-52C6-4FF0-B835-BA5F05434F4D}" type="slidenum">
              <a:rPr lang="en-US" sz="1200" smtClean="0">
                <a:solidFill>
                  <a:schemeClr val="tx2"/>
                </a:solidFill>
              </a:rPr>
              <a:pPr eaLnBrk="1" hangingPunct="1"/>
              <a:t>12</a:t>
            </a:fld>
            <a:endParaRPr lang="en-US" sz="1200" smtClean="0">
              <a:solidFill>
                <a:schemeClr val="tx2"/>
              </a:solidFill>
            </a:endParaRPr>
          </a:p>
        </p:txBody>
      </p:sp>
      <p:sp>
        <p:nvSpPr>
          <p:cNvPr id="24580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642257" y="1905000"/>
            <a:ext cx="7772400" cy="1077218"/>
          </a:xfrm>
        </p:spPr>
        <p:txBody>
          <a:bodyPr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200" dirty="0" smtClean="0"/>
              <a:t>What is the difference between formal and informal influence?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455613" y="3352800"/>
            <a:ext cx="7926387" cy="2899255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None/>
            </a:pPr>
            <a:r>
              <a:rPr lang="en-US" sz="2400" b="1" dirty="0">
                <a:solidFill>
                  <a:srgbClr val="3399FF"/>
                </a:solidFill>
              </a:rPr>
              <a:t>Answer</a:t>
            </a:r>
          </a:p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Char char="l"/>
            </a:pPr>
            <a:r>
              <a:rPr lang="en-US" sz="2400" b="1" dirty="0">
                <a:cs typeface="Times New Roman" pitchFamily="18" charset="0"/>
              </a:rPr>
              <a:t>Managers have formal influence because their leadership position is part of the organization’s structure. </a:t>
            </a:r>
          </a:p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Char char="l"/>
            </a:pPr>
            <a:r>
              <a:rPr lang="en-US" sz="2400" b="1" dirty="0">
                <a:cs typeface="Times New Roman" pitchFamily="18" charset="0"/>
              </a:rPr>
              <a:t>Managers and non-managers alike can have informal influence when they fill a leadership role that is not part of a formal structure</a:t>
            </a:r>
            <a:r>
              <a:rPr lang="en-US" sz="2400" b="1" dirty="0" smtClean="0">
                <a:cs typeface="Times New Roman" pitchFamily="18" charset="0"/>
              </a:rPr>
              <a:t>.</a:t>
            </a:r>
          </a:p>
          <a:p>
            <a:pPr>
              <a:spcBef>
                <a:spcPct val="20000"/>
              </a:spcBef>
              <a:buClr>
                <a:srgbClr val="EC0000"/>
              </a:buClr>
            </a:pPr>
            <a:endParaRPr lang="en-US" sz="2400" b="1" dirty="0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455613" y="6096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Checkpoint &gt;&gt;</a:t>
            </a:r>
          </a:p>
        </p:txBody>
      </p:sp>
    </p:spTree>
    <p:extLst>
      <p:ext uri="{BB962C8B-B14F-4D97-AF65-F5344CB8AC3E}">
        <p14:creationId xmlns:p14="http://schemas.microsoft.com/office/powerpoint/2010/main" val="357296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 bldLvl="5" autoUpdateAnimBg="0"/>
      <p:bldP spid="3892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Goals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7"/>
          <p:cNvSpPr txBox="1">
            <a:spLocks noChangeArrowheads="1"/>
          </p:cNvSpPr>
          <p:nvPr/>
        </p:nvSpPr>
        <p:spPr>
          <a:xfrm>
            <a:off x="854034" y="1676400"/>
            <a:ext cx="6789738" cy="464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defRPr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Describe the need for leadership skills and the characteristics of an effective leader.</a:t>
            </a:r>
          </a:p>
          <a:p>
            <a:pPr marL="285750" indent="-285750">
              <a:defRPr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Identify the human relations skills needed by managers and leaders.</a:t>
            </a:r>
          </a:p>
          <a:p>
            <a:pPr marL="285750" indent="-285750">
              <a:defRPr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Recognize four types of leadership influence.</a:t>
            </a:r>
          </a:p>
        </p:txBody>
      </p:sp>
    </p:spTree>
    <p:extLst>
      <p:ext uri="{BB962C8B-B14F-4D97-AF65-F5344CB8AC3E}">
        <p14:creationId xmlns:p14="http://schemas.microsoft.com/office/powerpoint/2010/main" val="31058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Key Terms</a:t>
            </a:r>
          </a:p>
        </p:txBody>
      </p:sp>
      <p:sp>
        <p:nvSpPr>
          <p:cNvPr id="21509" name="Rectangle 7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7772400" cy="45720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Leadership </a:t>
            </a:r>
            <a:r>
              <a:rPr lang="en-US" sz="2800" dirty="0" smtClean="0"/>
              <a:t>- the ability to motivate individuals and groups to accomplish important goals.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Human relations </a:t>
            </a:r>
            <a:r>
              <a:rPr lang="en-US" sz="2800" dirty="0" smtClean="0"/>
              <a:t>- the way people get along with each other.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Influence </a:t>
            </a:r>
            <a:r>
              <a:rPr lang="en-US" sz="2800" dirty="0" smtClean="0"/>
              <a:t>- enables a person to affect the actions of others.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Informal influence </a:t>
            </a:r>
            <a:r>
              <a:rPr lang="en-US" sz="2800" dirty="0" smtClean="0"/>
              <a:t>- when one or two people emerge as leaders to help get the group focused and organized.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Formal influence </a:t>
            </a:r>
            <a:r>
              <a:rPr lang="en-US" sz="2800" dirty="0" smtClean="0"/>
              <a:t>- election of officers</a:t>
            </a:r>
          </a:p>
        </p:txBody>
      </p:sp>
      <p:sp>
        <p:nvSpPr>
          <p:cNvPr id="2662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F0CD6F1-8D26-45C0-A513-0E6578F6ACFA}" type="slidenum">
              <a:rPr lang="en-US" sz="1200" smtClean="0">
                <a:solidFill>
                  <a:schemeClr val="tx2"/>
                </a:solidFill>
              </a:rPr>
              <a:pPr eaLnBrk="1" hangingPunct="1"/>
              <a:t>3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2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Leadership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eaLnBrk="1" hangingPunct="1">
              <a:lnSpc>
                <a:spcPct val="80000"/>
              </a:lnSpc>
              <a:buNone/>
            </a:pPr>
            <a:r>
              <a:rPr lang="en-US" sz="3200" dirty="0" smtClean="0"/>
              <a:t>What is the most important resource of a business?</a:t>
            </a:r>
          </a:p>
          <a:p>
            <a:pPr lvl="1" indent="-285750" eaLnBrk="1" hangingPunct="1">
              <a:lnSpc>
                <a:spcPct val="80000"/>
              </a:lnSpc>
            </a:pPr>
            <a:r>
              <a:rPr lang="en-US" sz="2800" dirty="0" smtClean="0"/>
              <a:t>People</a:t>
            </a:r>
          </a:p>
          <a:p>
            <a:pPr lvl="1" indent="-285750" eaLnBrk="1" hangingPunct="1">
              <a:lnSpc>
                <a:spcPct val="80000"/>
              </a:lnSpc>
            </a:pPr>
            <a:r>
              <a:rPr lang="en-US" sz="2800" dirty="0" smtClean="0"/>
              <a:t>The cost of hiring, training, and paying employees is usually one of a business’ highest expenses.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marL="114300" indent="0" eaLnBrk="1" hangingPunct="1">
              <a:lnSpc>
                <a:spcPct val="80000"/>
              </a:lnSpc>
              <a:buNone/>
            </a:pPr>
            <a:r>
              <a:rPr lang="en-US" sz="3200" dirty="0" smtClean="0"/>
              <a:t>Need for leadership</a:t>
            </a:r>
          </a:p>
          <a:p>
            <a:pPr marL="354330" lvl="1" indent="0" eaLnBrk="1" hangingPunct="1">
              <a:lnSpc>
                <a:spcPct val="80000"/>
              </a:lnSpc>
              <a:buNone/>
            </a:pPr>
            <a:r>
              <a:rPr lang="en-US" sz="2800" dirty="0" smtClean="0"/>
              <a:t>When a manager can get individual employees and groups to work well together to accomplish objectives then he/she is an effective leader.</a:t>
            </a:r>
            <a:endParaRPr lang="en-US" sz="320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867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4156AA6-1D64-4B2A-B322-A76A59B55CF6}" type="slidenum">
              <a:rPr lang="en-US" sz="1200" smtClean="0">
                <a:solidFill>
                  <a:schemeClr val="tx2"/>
                </a:solidFill>
              </a:rPr>
              <a:pPr eaLnBrk="1" hangingPunct="1"/>
              <a:t>4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9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7"/>
          <p:cNvSpPr>
            <a:spLocks noGrp="1" noChangeArrowheads="1"/>
          </p:cNvSpPr>
          <p:nvPr>
            <p:ph type="title"/>
          </p:nvPr>
        </p:nvSpPr>
        <p:spPr>
          <a:xfrm>
            <a:off x="425450" y="407988"/>
            <a:ext cx="8261350" cy="10398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Characteristics </a:t>
            </a:r>
            <a:br>
              <a:rPr lang="en-US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of Effective Leaders</a:t>
            </a:r>
          </a:p>
        </p:txBody>
      </p:sp>
      <p:sp>
        <p:nvSpPr>
          <p:cNvPr id="29699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425450" y="1719263"/>
            <a:ext cx="4038600" cy="4406900"/>
          </a:xfrm>
        </p:spPr>
        <p:txBody>
          <a:bodyPr/>
          <a:lstStyle/>
          <a:p>
            <a:pPr eaLnBrk="1" hangingPunct="1"/>
            <a:r>
              <a:rPr lang="en-US" smtClean="0"/>
              <a:t>Understanding</a:t>
            </a:r>
          </a:p>
          <a:p>
            <a:pPr eaLnBrk="1" hangingPunct="1"/>
            <a:r>
              <a:rPr lang="en-US" smtClean="0"/>
              <a:t>Initiative</a:t>
            </a:r>
          </a:p>
          <a:p>
            <a:pPr eaLnBrk="1" hangingPunct="1"/>
            <a:r>
              <a:rPr lang="en-US" smtClean="0"/>
              <a:t>Dependability</a:t>
            </a:r>
          </a:p>
          <a:p>
            <a:pPr eaLnBrk="1" hangingPunct="1"/>
            <a:r>
              <a:rPr lang="en-US" smtClean="0"/>
              <a:t>Judgment</a:t>
            </a:r>
          </a:p>
          <a:p>
            <a:pPr eaLnBrk="1" hangingPunct="1"/>
            <a:r>
              <a:rPr lang="en-US" smtClean="0"/>
              <a:t>Objectivity</a:t>
            </a:r>
          </a:p>
          <a:p>
            <a:pPr eaLnBrk="1" hangingPunct="1"/>
            <a:r>
              <a:rPr lang="en-US" smtClean="0"/>
              <a:t>Confidence</a:t>
            </a:r>
          </a:p>
        </p:txBody>
      </p:sp>
      <p:sp>
        <p:nvSpPr>
          <p:cNvPr id="29700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4648200" y="1719263"/>
            <a:ext cx="4038600" cy="4406900"/>
          </a:xfrm>
        </p:spPr>
        <p:txBody>
          <a:bodyPr/>
          <a:lstStyle/>
          <a:p>
            <a:pPr eaLnBrk="1" hangingPunct="1"/>
            <a:r>
              <a:rPr lang="en-US" smtClean="0"/>
              <a:t>Stability</a:t>
            </a:r>
          </a:p>
          <a:p>
            <a:pPr eaLnBrk="1" hangingPunct="1"/>
            <a:r>
              <a:rPr lang="en-US" smtClean="0"/>
              <a:t>Cooperation</a:t>
            </a:r>
          </a:p>
          <a:p>
            <a:pPr eaLnBrk="1" hangingPunct="1"/>
            <a:r>
              <a:rPr lang="en-US" smtClean="0"/>
              <a:t>Honesty</a:t>
            </a:r>
          </a:p>
          <a:p>
            <a:pPr eaLnBrk="1" hangingPunct="1"/>
            <a:r>
              <a:rPr lang="en-US" smtClean="0"/>
              <a:t>Courage</a:t>
            </a:r>
          </a:p>
          <a:p>
            <a:pPr eaLnBrk="1" hangingPunct="1"/>
            <a:r>
              <a:rPr lang="en-US" smtClean="0"/>
              <a:t>Communication</a:t>
            </a:r>
          </a:p>
          <a:p>
            <a:pPr eaLnBrk="1" hangingPunct="1"/>
            <a:r>
              <a:rPr lang="en-US" smtClean="0"/>
              <a:t>Intelligence</a:t>
            </a:r>
          </a:p>
          <a:p>
            <a:pPr eaLnBrk="1" hangingPunct="1"/>
            <a:endParaRPr lang="en-US" smtClean="0"/>
          </a:p>
        </p:txBody>
      </p:sp>
      <p:sp>
        <p:nvSpPr>
          <p:cNvPr id="2970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EF87FF5-3A00-4A06-A69C-93D8D54A77FC}" type="slidenum">
              <a:rPr lang="en-US" sz="1200" smtClean="0">
                <a:solidFill>
                  <a:schemeClr val="tx2"/>
                </a:solidFill>
              </a:rPr>
              <a:pPr eaLnBrk="1" hangingPunct="1"/>
              <a:t>5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4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Preparing to Be a Leader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7772400" cy="4495800"/>
          </a:xfrm>
        </p:spPr>
        <p:txBody>
          <a:bodyPr>
            <a:normAutofit/>
          </a:bodyPr>
          <a:lstStyle/>
          <a:p>
            <a:pPr marL="114300" indent="0" eaLnBrk="1" hangingPunct="1">
              <a:buNone/>
            </a:pPr>
            <a:r>
              <a:rPr lang="en-US" sz="2400" b="1" dirty="0" smtClean="0"/>
              <a:t>You do not have to be a manager to be a leader.  You can:</a:t>
            </a:r>
          </a:p>
          <a:p>
            <a:pPr lvl="1" indent="-285750" eaLnBrk="1" hangingPunct="1"/>
            <a:r>
              <a:rPr lang="en-US" sz="3200" dirty="0" smtClean="0"/>
              <a:t>Study leadership</a:t>
            </a:r>
          </a:p>
          <a:p>
            <a:pPr lvl="1" indent="-285750" eaLnBrk="1" hangingPunct="1"/>
            <a:r>
              <a:rPr lang="en-US" sz="3200" dirty="0" smtClean="0"/>
              <a:t>Participate in organizations and activities</a:t>
            </a:r>
          </a:p>
          <a:p>
            <a:pPr lvl="1" indent="-285750" eaLnBrk="1" hangingPunct="1"/>
            <a:r>
              <a:rPr lang="en-US" sz="3200" dirty="0" smtClean="0"/>
              <a:t>Practice leadership at work </a:t>
            </a:r>
          </a:p>
          <a:p>
            <a:pPr lvl="1" indent="-285750" eaLnBrk="1" hangingPunct="1"/>
            <a:r>
              <a:rPr lang="en-US" sz="3200" dirty="0" smtClean="0"/>
              <a:t>Observe other leaders</a:t>
            </a:r>
          </a:p>
          <a:p>
            <a:pPr lvl="1" indent="-285750" eaLnBrk="1" hangingPunct="1"/>
            <a:r>
              <a:rPr lang="en-US" sz="3200" dirty="0" smtClean="0"/>
              <a:t>Work with a mentor </a:t>
            </a:r>
          </a:p>
          <a:p>
            <a:pPr lvl="1" indent="-285750" eaLnBrk="1" hangingPunct="1"/>
            <a:r>
              <a:rPr lang="en-US" sz="3200" dirty="0" smtClean="0"/>
              <a:t>Do a self-analysis and ask for feedback</a:t>
            </a:r>
          </a:p>
        </p:txBody>
      </p:sp>
      <p:sp>
        <p:nvSpPr>
          <p:cNvPr id="30725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A2225BF-8E3F-4223-B7DA-D81C4BC134C7}" type="slidenum">
              <a:rPr lang="en-US" sz="1200" smtClean="0">
                <a:solidFill>
                  <a:schemeClr val="tx2"/>
                </a:solidFill>
              </a:rPr>
              <a:pPr eaLnBrk="1" hangingPunct="1"/>
              <a:t>6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56DB85B-034B-4D89-8FAB-AE226E0F65EA}" type="slidenum">
              <a:rPr lang="en-US" sz="1200" smtClean="0">
                <a:solidFill>
                  <a:schemeClr val="tx2"/>
                </a:solidFill>
              </a:rPr>
              <a:pPr eaLnBrk="1" hangingPunct="1"/>
              <a:t>7</a:t>
            </a:fld>
            <a:endParaRPr lang="en-US" sz="1200" smtClean="0">
              <a:solidFill>
                <a:schemeClr val="tx2"/>
              </a:solidFill>
            </a:endParaRPr>
          </a:p>
        </p:txBody>
      </p:sp>
      <p:sp>
        <p:nvSpPr>
          <p:cNvPr id="20484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709942" y="1600200"/>
            <a:ext cx="7443457" cy="1077218"/>
          </a:xfr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3200" dirty="0" smtClean="0"/>
              <a:t>What are several ways to develop leadership skills?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455613" y="2971800"/>
            <a:ext cx="8077200" cy="3127010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None/>
            </a:pPr>
            <a:r>
              <a:rPr lang="en-US" b="1" dirty="0">
                <a:solidFill>
                  <a:srgbClr val="3399FF"/>
                </a:solidFill>
              </a:rPr>
              <a:t>Answer</a:t>
            </a:r>
          </a:p>
          <a:p>
            <a:pPr marL="342900" indent="-342900">
              <a:spcBef>
                <a:spcPct val="20000"/>
              </a:spcBef>
              <a:buClr>
                <a:srgbClr val="EC0000"/>
              </a:buClr>
              <a:buFont typeface="Wingdings" pitchFamily="2" charset="2"/>
              <a:buChar char="l"/>
            </a:pPr>
            <a:r>
              <a:rPr lang="en-US" sz="2800" dirty="0">
                <a:cs typeface="Times New Roman" pitchFamily="18" charset="0"/>
              </a:rPr>
              <a:t>Leadership skills can be developed through studying leadership, participating in organizations and activities, practicing leadership at work, observing leaders, working with a mentor, and doing a self-analysis and asking for feedback</a:t>
            </a:r>
            <a:r>
              <a:rPr lang="en-US" sz="2800" dirty="0" smtClean="0">
                <a:cs typeface="Times New Roman" pitchFamily="18" charset="0"/>
              </a:rPr>
              <a:t>.</a:t>
            </a:r>
          </a:p>
          <a:p>
            <a:pPr>
              <a:spcBef>
                <a:spcPct val="20000"/>
              </a:spcBef>
              <a:buClr>
                <a:srgbClr val="EC0000"/>
              </a:buClr>
            </a:pPr>
            <a:endParaRPr lang="en-US" sz="2800" dirty="0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55613" y="6096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Checkpoint &gt;&gt;</a:t>
            </a:r>
          </a:p>
        </p:txBody>
      </p:sp>
    </p:spTree>
    <p:extLst>
      <p:ext uri="{BB962C8B-B14F-4D97-AF65-F5344CB8AC3E}">
        <p14:creationId xmlns:p14="http://schemas.microsoft.com/office/powerpoint/2010/main" val="167760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bldLvl="5" autoUpdateAnimBg="0"/>
      <p:bldP spid="30729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IMPORTANCE OF 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HUMAN RELATIONS</a:t>
            </a:r>
          </a:p>
        </p:txBody>
      </p:sp>
      <p:sp>
        <p:nvSpPr>
          <p:cNvPr id="27653" name="Rectangle 7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191000"/>
          </a:xfrm>
        </p:spPr>
        <p:txBody>
          <a:bodyPr rtlCol="0">
            <a:normAutofit/>
          </a:bodyPr>
          <a:lstStyle/>
          <a:p>
            <a:pPr marL="11430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dirty="0" smtClean="0"/>
              <a:t>Human relations skills needed by managers and leaders.</a:t>
            </a:r>
          </a:p>
          <a:p>
            <a:pPr marL="640080"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Self understanding</a:t>
            </a:r>
          </a:p>
          <a:p>
            <a:pPr marL="914400" lvl="2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 smtClean="0"/>
              <a:t>Leaders must first understand their own strengths and weaknesses.</a:t>
            </a:r>
          </a:p>
          <a:p>
            <a:pPr marL="640080"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Understanding others</a:t>
            </a:r>
          </a:p>
          <a:p>
            <a:pPr marL="1143000" lvl="2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dirty="0" smtClean="0"/>
              <a:t>Recognizing that people are more alike than different.</a:t>
            </a:r>
          </a:p>
          <a:p>
            <a:pPr marL="1143000" lvl="2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dirty="0" smtClean="0"/>
              <a:t>Recognizing the similarities will help develop a stronger team.</a:t>
            </a:r>
          </a:p>
          <a:p>
            <a:pPr marL="1143000" lvl="2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dirty="0" smtClean="0"/>
              <a:t>Effective gets to know each person’s skills and abilities as well as strengths and weaknesses.</a:t>
            </a: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4C4257D-B826-4F8D-8728-F76A56E38B13}" type="slidenum">
              <a:rPr lang="en-US" sz="1200" smtClean="0">
                <a:solidFill>
                  <a:schemeClr val="tx2"/>
                </a:solidFill>
              </a:rPr>
              <a:pPr eaLnBrk="1" hangingPunct="1"/>
              <a:t>8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6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IMPORTANCE OF 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HUMAN RELATIONS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7924800" cy="4267200"/>
          </a:xfrm>
        </p:spPr>
        <p:txBody>
          <a:bodyPr/>
          <a:lstStyle/>
          <a:p>
            <a:pPr lvl="1" eaLnBrk="1" hangingPunct="1"/>
            <a:r>
              <a:rPr lang="en-US" sz="2400" b="1" dirty="0" smtClean="0"/>
              <a:t>Communication</a:t>
            </a:r>
          </a:p>
          <a:p>
            <a:pPr marL="777240" lvl="2" indent="0" eaLnBrk="1" hangingPunct="1">
              <a:buNone/>
            </a:pPr>
            <a:r>
              <a:rPr lang="en-US" sz="2400" dirty="0" smtClean="0"/>
              <a:t>Formal or informal, internal or external, vertical or horizontal, oral or written;  managers need to recognize the many ways that communication occurs in the business.</a:t>
            </a:r>
          </a:p>
          <a:p>
            <a:pPr lvl="1" eaLnBrk="1" hangingPunct="1"/>
            <a:r>
              <a:rPr lang="en-US" sz="2400" b="1" dirty="0" smtClean="0"/>
              <a:t>Team building</a:t>
            </a:r>
          </a:p>
          <a:p>
            <a:pPr marL="777240" lvl="2" indent="0" eaLnBrk="1" hangingPunct="1">
              <a:buNone/>
            </a:pPr>
            <a:r>
              <a:rPr lang="en-US" sz="2400" dirty="0" smtClean="0"/>
              <a:t>Combined skills of people in an effective team are greater than that of individuals working alone.</a:t>
            </a:r>
          </a:p>
          <a:p>
            <a:pPr lvl="1" eaLnBrk="1" hangingPunct="1"/>
            <a:r>
              <a:rPr lang="en-US" sz="2400" b="1" dirty="0" smtClean="0"/>
              <a:t>Developing job satisfaction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9446C28-02EC-474B-BDC0-EDB444FCDE2B}" type="slidenum">
              <a:rPr lang="en-US" sz="1200" smtClean="0">
                <a:solidFill>
                  <a:schemeClr val="tx2"/>
                </a:solidFill>
              </a:rPr>
              <a:pPr eaLnBrk="1" hangingPunct="1"/>
              <a:t>9</a:t>
            </a:fld>
            <a:endParaRPr lang="en-US" sz="12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iRespondQuestionMaster">
  <a:themeElements>
    <a:clrScheme name="Custom 1">
      <a:dk1>
        <a:sysClr val="windowText" lastClr="000000"/>
      </a:dk1>
      <a:lt1>
        <a:sysClr val="window" lastClr="FFFFFF"/>
      </a:lt1>
      <a:dk2>
        <a:srgbClr val="666666"/>
      </a:dk2>
      <a:lt2>
        <a:srgbClr val="E9006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RespondGraphMaster">
  <a:themeElements>
    <a:clrScheme name="Custom 1">
      <a:dk1>
        <a:sysClr val="windowText" lastClr="000000"/>
      </a:dk1>
      <a:lt1>
        <a:sysClr val="window" lastClr="FFFFFF"/>
      </a:lt1>
      <a:dk2>
        <a:srgbClr val="666666"/>
      </a:dk2>
      <a:lt2>
        <a:srgbClr val="E9006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djacenc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92</TotalTime>
  <Words>562</Words>
  <Application>Microsoft Office PowerPoint</Application>
  <PresentationFormat>On-screen Show (4:3)</PresentationFormat>
  <Paragraphs>85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iRespondQuestionMaster</vt:lpstr>
      <vt:lpstr>iRespondGraphMaster</vt:lpstr>
      <vt:lpstr>Adjacency</vt:lpstr>
      <vt:lpstr>Leadership and Management</vt:lpstr>
      <vt:lpstr>Goals</vt:lpstr>
      <vt:lpstr>Key Terms</vt:lpstr>
      <vt:lpstr>Leadership</vt:lpstr>
      <vt:lpstr>Characteristics  of Effective Leaders</vt:lpstr>
      <vt:lpstr>Preparing to Be a Leader</vt:lpstr>
      <vt:lpstr>PowerPoint Presentation</vt:lpstr>
      <vt:lpstr>IMPORTANCE OF  HUMAN RELATIONS</vt:lpstr>
      <vt:lpstr>IMPORTANCE OF  HUMAN RELATIONS</vt:lpstr>
      <vt:lpstr>PowerPoint Presentation</vt:lpstr>
      <vt:lpstr>INFLUENCING PEOPLE</vt:lpstr>
      <vt:lpstr>PowerPoint Presentation</vt:lpstr>
    </vt:vector>
  </TitlesOfParts>
  <Company>DCSS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</dc:title>
  <dc:creator>alnita.jones</dc:creator>
  <cp:lastModifiedBy>Eloyce Davis</cp:lastModifiedBy>
  <cp:revision>13</cp:revision>
  <dcterms:created xsi:type="dcterms:W3CDTF">2013-06-18T12:57:07Z</dcterms:created>
  <dcterms:modified xsi:type="dcterms:W3CDTF">2013-10-18T16:28:36Z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owTimer">
    <vt:bool>true</vt:bool>
  </property>
  <property fmtid="{D5CDD505-2E9C-101B-9397-08002B2CF9AE}" pid="3" name="ShowPercent">
    <vt:bool>true</vt:bool>
  </property>
  <property fmtid="{D5CDD505-2E9C-101B-9397-08002B2CF9AE}" pid="4" name="AutoReflect">
    <vt:bool>false</vt:bool>
  </property>
  <property fmtid="{D5CDD505-2E9C-101B-9397-08002B2CF9AE}" pid="5" name="KeepGraph">
    <vt:bool>false</vt:bool>
  </property>
</Properties>
</file>